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71" r:id="rId12"/>
    <p:sldId id="263" r:id="rId13"/>
    <p:sldId id="272" r:id="rId14"/>
    <p:sldId id="273" r:id="rId15"/>
    <p:sldId id="264" r:id="rId16"/>
    <p:sldId id="265" r:id="rId17"/>
    <p:sldId id="274" r:id="rId18"/>
    <p:sldId id="266" r:id="rId19"/>
    <p:sldId id="267" r:id="rId20"/>
    <p:sldId id="268" r:id="rId21"/>
    <p:sldId id="269"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913"/>
    <p:restoredTop sz="94678"/>
  </p:normalViewPr>
  <p:slideViewPr>
    <p:cSldViewPr snapToGrid="0">
      <p:cViewPr varScale="1">
        <p:scale>
          <a:sx n="101" d="100"/>
          <a:sy n="101" d="100"/>
        </p:scale>
        <p:origin x="200" y="5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33814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93957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61919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46740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6.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6.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7.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owasp.org/Top10/" TargetMode="External"/><Relationship Id="rId3" Type="http://schemas.openxmlformats.org/officeDocument/2006/relationships/audio" Target="../media/media18.m4a"/><Relationship Id="rId7" Type="http://schemas.openxmlformats.org/officeDocument/2006/relationships/hyperlink" Target="https://nvlpubs.nist.gov/nistpubs/SpecialPublications/NIST.SP.800-57pt1r5.pdf" TargetMode="External"/><Relationship Id="rId12"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9.xml"/><Relationship Id="rId6" Type="http://schemas.openxmlformats.org/officeDocument/2006/relationships/hyperlink" Target="https://www.sei.cmu.edu/education-outreach/cert-training/coding-standard/" TargetMode="External"/><Relationship Id="rId11" Type="http://schemas.openxmlformats.org/officeDocument/2006/relationships/image" Target="../media/image3.png"/><Relationship Id="rId5" Type="http://schemas.openxmlformats.org/officeDocument/2006/relationships/notesSlide" Target="../notesSlides/notesSlide18.xml"/><Relationship Id="rId10" Type="http://schemas.openxmlformats.org/officeDocument/2006/relationships/hyperlink" Target="https://nvlpubs.nist.gov/nistpubs/CSWP/NIST.CSWP.04162018.pdf" TargetMode="External"/><Relationship Id="rId4" Type="http://schemas.openxmlformats.org/officeDocument/2006/relationships/slideLayout" Target="../slideLayouts/slideLayout2.xml"/><Relationship Id="rId9" Type="http://schemas.openxmlformats.org/officeDocument/2006/relationships/hyperlink" Target="https://www.microsoft.com/en-us/securityengineering/sdl/"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6.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nSpc>
                <a:spcPct val="70000"/>
              </a:lnSpc>
              <a:buSzPts val="1850"/>
            </a:pPr>
            <a:r>
              <a:rPr lang="en-US" sz="1850" dirty="0"/>
              <a:t>Developer: </a:t>
            </a:r>
            <a:r>
              <a:rPr lang="en-US" sz="1850" i="1" dirty="0"/>
              <a:t>Romain Tomlinson</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4" name="Audio 3">
            <a:extLst>
              <a:ext uri="{FF2B5EF4-FFF2-40B4-BE49-F238E27FC236}">
                <a16:creationId xmlns:a16="http://schemas.microsoft.com/office/drawing/2014/main" id="{DF8CA15B-9950-715D-E742-0615414613D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334"/>
    </mc:Choice>
    <mc:Fallback>
      <p:transition spd="slow" advTm="103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13855" y="49036"/>
            <a:ext cx="5341275" cy="6355220"/>
          </a:xfrm>
          <a:prstGeom prst="rect">
            <a:avLst/>
          </a:prstGeom>
          <a:noFill/>
          <a:ln>
            <a:noFill/>
          </a:ln>
        </p:spPr>
        <p:txBody>
          <a:bodyPr spcFirstLastPara="1" wrap="square" lIns="91425" tIns="45700" rIns="91425" bIns="45700" anchor="t" anchorCtr="0">
            <a:noAutofit/>
          </a:bodyPr>
          <a:lstStyle/>
          <a:p>
            <a:pPr marL="114300" indent="0">
              <a:buNone/>
            </a:pPr>
            <a:r>
              <a:rPr lang="en-US" b="1" dirty="0"/>
              <a:t>Test 3: Can the Collection Resize Appropriately?</a:t>
            </a:r>
          </a:p>
          <a:p>
            <a:pPr>
              <a:buFont typeface="Arial" panose="020B0604020202020204" pitchFamily="34" charset="0"/>
              <a:buChar char="•"/>
            </a:pPr>
            <a:r>
              <a:rPr lang="en-US" b="1" dirty="0"/>
              <a:t>Vulnerability Tested</a:t>
            </a:r>
            <a:r>
              <a:rPr lang="en-US" dirty="0"/>
              <a:t>: Ensuring that the collection resizes both up and down correctly.</a:t>
            </a:r>
          </a:p>
          <a:p>
            <a:pPr>
              <a:buFont typeface="Arial" panose="020B0604020202020204" pitchFamily="34" charset="0"/>
              <a:buChar char="•"/>
            </a:pPr>
            <a:r>
              <a:rPr lang="en-US" b="1" dirty="0"/>
              <a:t>Test Case</a:t>
            </a:r>
            <a:r>
              <a:rPr lang="en-US" dirty="0"/>
              <a:t>:</a:t>
            </a:r>
          </a:p>
          <a:p>
            <a:pPr marL="742950" lvl="1" indent="-285750">
              <a:buFont typeface="Arial" panose="020B0604020202020204" pitchFamily="34" charset="0"/>
              <a:buChar char="•"/>
            </a:pPr>
            <a:r>
              <a:rPr lang="en-US" b="1" dirty="0"/>
              <a:t>Positive Test</a:t>
            </a:r>
            <a:r>
              <a:rPr lang="en-US" dirty="0"/>
              <a:t>: Increase and then decrease the size of the collection.</a:t>
            </a:r>
          </a:p>
          <a:p>
            <a:pPr marL="742950" lvl="1" indent="-285750">
              <a:buFont typeface="Arial" panose="020B0604020202020204" pitchFamily="34" charset="0"/>
              <a:buChar char="•"/>
            </a:pPr>
            <a:r>
              <a:rPr lang="en-US" b="1" dirty="0"/>
              <a:t>Negative Test</a:t>
            </a:r>
            <a:r>
              <a:rPr lang="en-US" dirty="0"/>
              <a:t>: Attempt to resize the collection to a size that exceeds its capacity or reduces it to a negative size.</a:t>
            </a:r>
          </a:p>
          <a:p>
            <a:pPr>
              <a:buFont typeface="Arial" panose="020B0604020202020204" pitchFamily="34" charset="0"/>
              <a:buChar char="•"/>
            </a:pPr>
            <a:r>
              <a:rPr lang="en-US" b="1" dirty="0"/>
              <a:t>Results</a:t>
            </a:r>
            <a:r>
              <a:rPr lang="en-US" dirty="0"/>
              <a:t>:</a:t>
            </a:r>
          </a:p>
          <a:p>
            <a:pPr marL="742950" lvl="1" indent="-285750">
              <a:buFont typeface="Arial" panose="020B0604020202020204" pitchFamily="34" charset="0"/>
              <a:buChar char="•"/>
            </a:pPr>
            <a:r>
              <a:rPr lang="en-US" b="1" dirty="0"/>
              <a:t>Expected</a:t>
            </a:r>
            <a:r>
              <a:rPr lang="en-US" dirty="0"/>
              <a:t>: The collection should adjust its size correctly without errors.</a:t>
            </a:r>
          </a:p>
          <a:p>
            <a:pPr marL="742950" lvl="1" indent="-285750">
              <a:buFont typeface="Arial" panose="020B0604020202020204" pitchFamily="34" charset="0"/>
              <a:buChar char="•"/>
            </a:pPr>
            <a:r>
              <a:rPr lang="en-US" b="1" dirty="0"/>
              <a:t>Actual</a:t>
            </a:r>
            <a:r>
              <a:rPr lang="en-US" dirty="0"/>
              <a:t>: The test passed, confirming that the collection resizes as expected.</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10;&#10;Description automatically generated">
            <a:extLst>
              <a:ext uri="{FF2B5EF4-FFF2-40B4-BE49-F238E27FC236}">
                <a16:creationId xmlns:a16="http://schemas.microsoft.com/office/drawing/2014/main" id="{FD17D88B-25CD-F58A-2890-6D5BEEFE444E}"/>
              </a:ext>
            </a:extLst>
          </p:cNvPr>
          <p:cNvPicPr>
            <a:picLocks noChangeAspect="1"/>
          </p:cNvPicPr>
          <p:nvPr/>
        </p:nvPicPr>
        <p:blipFill>
          <a:blip r:embed="rId7"/>
          <a:stretch>
            <a:fillRect/>
          </a:stretch>
        </p:blipFill>
        <p:spPr>
          <a:xfrm>
            <a:off x="6027075" y="1745673"/>
            <a:ext cx="5943600" cy="4658583"/>
          </a:xfrm>
          <a:prstGeom prst="rect">
            <a:avLst/>
          </a:prstGeom>
        </p:spPr>
      </p:pic>
      <p:pic>
        <p:nvPicPr>
          <p:cNvPr id="4" name="Audio 3">
            <a:extLst>
              <a:ext uri="{FF2B5EF4-FFF2-40B4-BE49-F238E27FC236}">
                <a16:creationId xmlns:a16="http://schemas.microsoft.com/office/drawing/2014/main" id="{FAD3AB6C-B5C2-2CAC-D416-A8A398B334E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558427372"/>
      </p:ext>
    </p:extLst>
  </p:cSld>
  <p:clrMapOvr>
    <a:masterClrMapping/>
  </p:clrMapOvr>
  <mc:AlternateContent xmlns:mc="http://schemas.openxmlformats.org/markup-compatibility/2006">
    <mc:Choice xmlns:p14="http://schemas.microsoft.com/office/powerpoint/2010/main" Requires="p14">
      <p:transition spd="slow" p14:dur="2000" advTm="21972"/>
    </mc:Choice>
    <mc:Fallback>
      <p:transition spd="slow" advTm="21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13855" y="49036"/>
            <a:ext cx="5341275" cy="6808964"/>
          </a:xfrm>
          <a:prstGeom prst="rect">
            <a:avLst/>
          </a:prstGeom>
          <a:noFill/>
          <a:ln>
            <a:noFill/>
          </a:ln>
        </p:spPr>
        <p:txBody>
          <a:bodyPr spcFirstLastPara="1" wrap="square" lIns="91425" tIns="45700" rIns="91425" bIns="45700" anchor="t" anchorCtr="0">
            <a:noAutofit/>
          </a:bodyPr>
          <a:lstStyle/>
          <a:p>
            <a:pPr marL="114300" indent="0">
              <a:buNone/>
            </a:pPr>
            <a:r>
              <a:rPr lang="en-US" b="1" dirty="0"/>
              <a:t>Test 4: Does the Collection Handle Invalid Arguments Gracefully?</a:t>
            </a:r>
          </a:p>
          <a:p>
            <a:pPr>
              <a:buFont typeface="Arial" panose="020B0604020202020204" pitchFamily="34" charset="0"/>
              <a:buChar char="•"/>
            </a:pPr>
            <a:r>
              <a:rPr lang="en-US" b="1" dirty="0"/>
              <a:t>Vulnerability Tested</a:t>
            </a:r>
            <a:r>
              <a:rPr lang="en-US" dirty="0"/>
              <a:t>: Ensuring that the collection throws exceptions or handles errors when invalid arguments are passed.</a:t>
            </a:r>
          </a:p>
          <a:p>
            <a:pPr>
              <a:buFont typeface="Arial" panose="020B0604020202020204" pitchFamily="34" charset="0"/>
              <a:buChar char="•"/>
            </a:pPr>
            <a:r>
              <a:rPr lang="en-US" b="1" dirty="0"/>
              <a:t>Test Case</a:t>
            </a:r>
            <a:r>
              <a:rPr lang="en-US" dirty="0"/>
              <a:t>:</a:t>
            </a:r>
          </a:p>
          <a:p>
            <a:pPr marL="742950" lvl="1" indent="-285750">
              <a:buFont typeface="Arial" panose="020B0604020202020204" pitchFamily="34" charset="0"/>
              <a:buChar char="•"/>
            </a:pPr>
            <a:r>
              <a:rPr lang="en-US" b="1" dirty="0"/>
              <a:t>Positive Test</a:t>
            </a:r>
            <a:r>
              <a:rPr lang="en-US" dirty="0"/>
              <a:t>: Call a method with valid arguments and check that it performs as expected.</a:t>
            </a:r>
          </a:p>
          <a:p>
            <a:pPr marL="742950" lvl="1" indent="-285750">
              <a:buFont typeface="Arial" panose="020B0604020202020204" pitchFamily="34" charset="0"/>
              <a:buChar char="•"/>
            </a:pPr>
            <a:r>
              <a:rPr lang="en-US" b="1" dirty="0"/>
              <a:t>Negative Test</a:t>
            </a:r>
            <a:r>
              <a:rPr lang="en-US" dirty="0"/>
              <a:t>: Pass an invalid argument (e.g., a negative index) and ensure that the collection throws an appropriate exception.</a:t>
            </a:r>
          </a:p>
          <a:p>
            <a:pPr>
              <a:buFont typeface="Arial" panose="020B0604020202020204" pitchFamily="34" charset="0"/>
              <a:buChar char="•"/>
            </a:pPr>
            <a:r>
              <a:rPr lang="en-US" b="1" dirty="0"/>
              <a:t>Results</a:t>
            </a:r>
            <a:r>
              <a:rPr lang="en-US" dirty="0"/>
              <a:t>:</a:t>
            </a:r>
          </a:p>
          <a:p>
            <a:pPr marL="742950" lvl="1" indent="-285750">
              <a:buFont typeface="Arial" panose="020B0604020202020204" pitchFamily="34" charset="0"/>
              <a:buChar char="•"/>
            </a:pPr>
            <a:r>
              <a:rPr lang="en-US" b="1" dirty="0"/>
              <a:t>Expected</a:t>
            </a:r>
            <a:r>
              <a:rPr lang="en-US" dirty="0"/>
              <a:t>: The test should detect invalid arguments and handle them correctly.</a:t>
            </a:r>
          </a:p>
          <a:p>
            <a:pPr marL="742950" lvl="1" indent="-285750">
              <a:buFont typeface="Arial" panose="020B0604020202020204" pitchFamily="34" charset="0"/>
              <a:buChar char="•"/>
            </a:pPr>
            <a:r>
              <a:rPr lang="en-US" b="1" dirty="0"/>
              <a:t>Actual</a:t>
            </a:r>
            <a:r>
              <a:rPr lang="en-US" dirty="0"/>
              <a:t>: The test passed, confirming that exceptions are handled properly.</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10;&#10;Description automatically generated">
            <a:extLst>
              <a:ext uri="{FF2B5EF4-FFF2-40B4-BE49-F238E27FC236}">
                <a16:creationId xmlns:a16="http://schemas.microsoft.com/office/drawing/2014/main" id="{FD17D88B-25CD-F58A-2890-6D5BEEFE444E}"/>
              </a:ext>
            </a:extLst>
          </p:cNvPr>
          <p:cNvPicPr>
            <a:picLocks noChangeAspect="1"/>
          </p:cNvPicPr>
          <p:nvPr/>
        </p:nvPicPr>
        <p:blipFill>
          <a:blip r:embed="rId7"/>
          <a:stretch>
            <a:fillRect/>
          </a:stretch>
        </p:blipFill>
        <p:spPr>
          <a:xfrm>
            <a:off x="6027075" y="1745673"/>
            <a:ext cx="5943600" cy="4658583"/>
          </a:xfrm>
          <a:prstGeom prst="rect">
            <a:avLst/>
          </a:prstGeom>
        </p:spPr>
      </p:pic>
      <p:pic>
        <p:nvPicPr>
          <p:cNvPr id="4" name="Audio 3">
            <a:extLst>
              <a:ext uri="{FF2B5EF4-FFF2-40B4-BE49-F238E27FC236}">
                <a16:creationId xmlns:a16="http://schemas.microsoft.com/office/drawing/2014/main" id="{BA53E6F1-65F1-F533-BB93-B986045AC56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92407818"/>
      </p:ext>
    </p:extLst>
  </p:cSld>
  <p:clrMapOvr>
    <a:masterClrMapping/>
  </p:clrMapOvr>
  <mc:AlternateContent xmlns:mc="http://schemas.openxmlformats.org/markup-compatibility/2006">
    <mc:Choice xmlns:p14="http://schemas.microsoft.com/office/powerpoint/2010/main" Requires="p14">
      <p:transition spd="slow" p14:dur="2000" advTm="20948"/>
    </mc:Choice>
    <mc:Fallback>
      <p:transition spd="slow" advTm="20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E6E7A06E-9267-35FE-581F-8E7E152A54B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692"/>
    </mc:Choice>
    <mc:Fallback>
      <p:transition spd="slow" advTm="12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1634837"/>
            <a:ext cx="10820400" cy="4954914"/>
          </a:xfrm>
          <a:prstGeom prst="rect">
            <a:avLst/>
          </a:prstGeom>
          <a:noFill/>
          <a:ln>
            <a:noFill/>
          </a:ln>
        </p:spPr>
        <p:txBody>
          <a:bodyPr spcFirstLastPara="1" wrap="square" lIns="91425" tIns="45700" rIns="91425" bIns="45700" anchor="t" anchorCtr="0">
            <a:normAutofit/>
          </a:bodyPr>
          <a:lstStyle/>
          <a:p>
            <a:pPr marL="114300" indent="0">
              <a:buNone/>
            </a:pPr>
            <a:r>
              <a:rPr lang="en-US" sz="1600" b="1" dirty="0"/>
              <a:t>DevSecOps</a:t>
            </a:r>
            <a:r>
              <a:rPr lang="en-US" sz="1600" dirty="0"/>
              <a:t> integrates security into every stage of the development lifecycle, ensuring security is a shared responsibility:</a:t>
            </a:r>
          </a:p>
          <a:p>
            <a:pPr>
              <a:buFont typeface="+mj-lt"/>
              <a:buAutoNum type="arabicPeriod"/>
            </a:pPr>
            <a:r>
              <a:rPr lang="en-US" sz="1600" b="1" dirty="0"/>
              <a:t>Assess &amp; Plan</a:t>
            </a:r>
            <a:r>
              <a:rPr lang="en-US" sz="1600" dirty="0"/>
              <a:t>: Analyze threats, prioritize security tasks.</a:t>
            </a:r>
          </a:p>
          <a:p>
            <a:pPr>
              <a:buFont typeface="+mj-lt"/>
              <a:buAutoNum type="arabicPeriod"/>
            </a:pPr>
            <a:r>
              <a:rPr lang="en-US" sz="1600" b="1" dirty="0"/>
              <a:t>Design</a:t>
            </a:r>
            <a:r>
              <a:rPr lang="en-US" sz="1600" dirty="0"/>
              <a:t>: Implement security-driven design with OWASP best practices.</a:t>
            </a:r>
          </a:p>
          <a:p>
            <a:pPr>
              <a:buFont typeface="+mj-lt"/>
              <a:buAutoNum type="arabicPeriod"/>
            </a:pPr>
            <a:r>
              <a:rPr lang="en-US" sz="1600" b="1" dirty="0"/>
              <a:t>Build</a:t>
            </a:r>
            <a:r>
              <a:rPr lang="en-US" sz="1600" dirty="0"/>
              <a:t>: Secure builds using trusted repositories and automated security checks.</a:t>
            </a:r>
          </a:p>
          <a:p>
            <a:pPr>
              <a:buFont typeface="+mj-lt"/>
              <a:buAutoNum type="arabicPeriod"/>
            </a:pPr>
            <a:r>
              <a:rPr lang="en-US" sz="1600" b="1" dirty="0"/>
              <a:t>Verify &amp; Test</a:t>
            </a:r>
            <a:r>
              <a:rPr lang="en-US" sz="1600" dirty="0"/>
              <a:t>: Use SAST, DAST, and IAST tools to identify vulnerabilities.</a:t>
            </a:r>
          </a:p>
          <a:p>
            <a:pPr>
              <a:buFont typeface="+mj-lt"/>
              <a:buAutoNum type="arabicPeriod"/>
            </a:pPr>
            <a:r>
              <a:rPr lang="en-US" sz="1600" b="1" dirty="0"/>
              <a:t>Transition &amp; Health Check</a:t>
            </a:r>
            <a:r>
              <a:rPr lang="en-US" sz="1600" dirty="0"/>
              <a:t>: Apply security settings and perform penetration testing before deployment.</a:t>
            </a:r>
          </a:p>
          <a:p>
            <a:pPr>
              <a:buFont typeface="+mj-lt"/>
              <a:buAutoNum type="arabicPeriod"/>
            </a:pPr>
            <a:r>
              <a:rPr lang="en-US" sz="1600" b="1" dirty="0"/>
              <a:t>Monitor &amp; Detect</a:t>
            </a:r>
            <a:r>
              <a:rPr lang="en-US" sz="1600" dirty="0"/>
              <a:t>: Continuous monitoring with SIEM and IDS tools to detect threats.</a:t>
            </a:r>
          </a:p>
          <a:p>
            <a:pPr>
              <a:buFont typeface="+mj-lt"/>
              <a:buAutoNum type="arabicPeriod"/>
            </a:pPr>
            <a:r>
              <a:rPr lang="en-US" sz="1600" b="1" dirty="0"/>
              <a:t>Respond</a:t>
            </a:r>
            <a:r>
              <a:rPr lang="en-US" sz="1600" dirty="0"/>
              <a:t>: Automate response to incidents, rollback if needed.</a:t>
            </a:r>
          </a:p>
          <a:p>
            <a:pPr>
              <a:buFont typeface="+mj-lt"/>
              <a:buAutoNum type="arabicPeriod"/>
            </a:pPr>
            <a:r>
              <a:rPr lang="en-US" sz="1600" b="1" dirty="0"/>
              <a:t>Maintain &amp; Stabilize</a:t>
            </a:r>
            <a:r>
              <a:rPr lang="en-US" sz="1600" dirty="0"/>
              <a:t>: Regularly assess and ensure the system remains secure.</a:t>
            </a:r>
          </a:p>
          <a:p>
            <a:r>
              <a:rPr lang="en-US" sz="1600" b="1" dirty="0"/>
              <a:t>External Tools</a:t>
            </a:r>
            <a:r>
              <a:rPr lang="en-US" sz="1600" dirty="0"/>
              <a:t>:</a:t>
            </a:r>
          </a:p>
          <a:p>
            <a:pPr>
              <a:buFont typeface="Arial" panose="020B0604020202020204" pitchFamily="34" charset="0"/>
              <a:buChar char="•"/>
            </a:pPr>
            <a:r>
              <a:rPr lang="en-US" sz="1600" b="1" dirty="0"/>
              <a:t>SAST/DAST</a:t>
            </a:r>
            <a:r>
              <a:rPr lang="en-US" sz="1600" dirty="0"/>
              <a:t>: SonarQube, OWASP ZAP for code and application testing.</a:t>
            </a:r>
          </a:p>
          <a:p>
            <a:pPr>
              <a:buFont typeface="Arial" panose="020B0604020202020204" pitchFamily="34" charset="0"/>
              <a:buChar char="•"/>
            </a:pPr>
            <a:r>
              <a:rPr lang="en-US" sz="1600" b="1" dirty="0"/>
              <a:t>Penetration Testing</a:t>
            </a:r>
            <a:r>
              <a:rPr lang="en-US" sz="1600" dirty="0"/>
              <a:t>: Metasploit for in-depth security validation.</a:t>
            </a:r>
          </a:p>
          <a:p>
            <a:pPr>
              <a:buFont typeface="Arial" panose="020B0604020202020204" pitchFamily="34" charset="0"/>
              <a:buChar char="•"/>
            </a:pPr>
            <a:r>
              <a:rPr lang="en-US" sz="1600" b="1" dirty="0"/>
              <a:t>SIEM</a:t>
            </a:r>
            <a:r>
              <a:rPr lang="en-US" sz="1600" dirty="0"/>
              <a:t>: Splunk for continuous monitoring and threat detection.</a:t>
            </a:r>
          </a:p>
          <a:p>
            <a:pPr marL="457200" lvl="1" indent="0" algn="l" rtl="0">
              <a:lnSpc>
                <a:spcPct val="90000"/>
              </a:lnSpc>
              <a:spcBef>
                <a:spcPts val="0"/>
              </a:spcBef>
              <a:spcAft>
                <a:spcPts val="0"/>
              </a:spcAft>
              <a:buClr>
                <a:schemeClr val="lt1"/>
              </a:buClr>
              <a:buSzPts val="2000"/>
              <a:buNone/>
            </a:pPr>
            <a:endParaRPr lang="en-US"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DD874088-1B64-80FB-634A-0AAB6C6E2F8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4398"/>
    </mc:Choice>
    <mc:Fallback>
      <p:transition spd="slow" advTm="74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1801092"/>
            <a:ext cx="10820400" cy="4575302"/>
          </a:xfrm>
          <a:prstGeom prst="rect">
            <a:avLst/>
          </a:prstGeom>
          <a:noFill/>
          <a:ln>
            <a:noFill/>
          </a:ln>
        </p:spPr>
        <p:txBody>
          <a:bodyPr spcFirstLastPara="1" wrap="square" lIns="91425" tIns="45700" rIns="91425" bIns="45700" anchor="t" anchorCtr="0">
            <a:normAutofit fontScale="85000" lnSpcReduction="20000"/>
          </a:bodyPr>
          <a:lstStyle/>
          <a:p>
            <a:pPr marL="114300" indent="0">
              <a:buNone/>
            </a:pPr>
            <a:r>
              <a:rPr lang="en-US" b="1" dirty="0"/>
              <a:t>Problems Identified:</a:t>
            </a:r>
            <a:endParaRPr lang="en-US" dirty="0"/>
          </a:p>
          <a:p>
            <a:pPr>
              <a:buFont typeface="Arial" panose="020B0604020202020204" pitchFamily="34" charset="0"/>
              <a:buChar char="•"/>
            </a:pPr>
            <a:r>
              <a:rPr lang="en-US" b="1" dirty="0"/>
              <a:t>Lack of Early Security Integration</a:t>
            </a:r>
            <a:r>
              <a:rPr lang="en-US" dirty="0"/>
              <a:t>: Security is often addressed too late in the development process, increasing the risk of vulnerabilities going undetected until after deployment.</a:t>
            </a:r>
          </a:p>
          <a:p>
            <a:pPr>
              <a:buFont typeface="Arial" panose="020B0604020202020204" pitchFamily="34" charset="0"/>
              <a:buChar char="•"/>
            </a:pPr>
            <a:r>
              <a:rPr lang="en-US" b="1" dirty="0"/>
              <a:t>Inconsistent Security Practices</a:t>
            </a:r>
            <a:r>
              <a:rPr lang="en-US" dirty="0"/>
              <a:t>: Variability in security practices among team members can lead to gaps in protection, leaving the system vulnerable to attacks.</a:t>
            </a:r>
          </a:p>
          <a:p>
            <a:pPr>
              <a:buFont typeface="Arial" panose="020B0604020202020204" pitchFamily="34" charset="0"/>
              <a:buChar char="•"/>
            </a:pPr>
            <a:r>
              <a:rPr lang="en-US" b="1" dirty="0"/>
              <a:t>Complexity in Legacy Systems</a:t>
            </a:r>
            <a:r>
              <a:rPr lang="en-US" dirty="0"/>
              <a:t>: Older systems may lack the architectural flexibility to integrate modern security practices, posing a significant challenge.</a:t>
            </a:r>
          </a:p>
          <a:p>
            <a:pPr marL="114300" indent="0">
              <a:buNone/>
            </a:pPr>
            <a:r>
              <a:rPr lang="en-US" b="1" dirty="0"/>
              <a:t>Solutions Proposed:</a:t>
            </a:r>
            <a:endParaRPr lang="en-US" dirty="0"/>
          </a:p>
          <a:p>
            <a:pPr>
              <a:buFont typeface="Arial" panose="020B0604020202020204" pitchFamily="34" charset="0"/>
              <a:buChar char="•"/>
            </a:pPr>
            <a:r>
              <a:rPr lang="en-US" b="1" dirty="0"/>
              <a:t>Early Security Integration</a:t>
            </a:r>
            <a:r>
              <a:rPr lang="en-US" dirty="0"/>
              <a:t>: Implement security measures from the beginning of the development lifecycle (Shift Left Security), ensuring vulnerabilities are identified and mitigated early.</a:t>
            </a:r>
          </a:p>
          <a:p>
            <a:pPr>
              <a:buFont typeface="Arial" panose="020B0604020202020204" pitchFamily="34" charset="0"/>
              <a:buChar char="•"/>
            </a:pPr>
            <a:r>
              <a:rPr lang="en-US" b="1" dirty="0"/>
              <a:t>Standardization of Security Practices</a:t>
            </a:r>
            <a:r>
              <a:rPr lang="en-US" dirty="0"/>
              <a:t>: Develop and enforce a unified set of security guidelines that all team members follow, reducing the likelihood of inconsistencies.</a:t>
            </a:r>
          </a:p>
          <a:p>
            <a:pPr>
              <a:buFont typeface="Arial" panose="020B0604020202020204" pitchFamily="34" charset="0"/>
              <a:buChar char="•"/>
            </a:pPr>
            <a:r>
              <a:rPr lang="en-US" b="1" dirty="0"/>
              <a:t>Legacy System Updates</a:t>
            </a:r>
            <a:r>
              <a:rPr lang="en-US" dirty="0"/>
              <a:t>: Gradually refactor and modernize legacy systems to support current security standards, reducing their vulnerability to modern threats.</a:t>
            </a:r>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4293DC50-2BBE-2789-7ABA-ABF5B6311BB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409747048"/>
      </p:ext>
    </p:extLst>
  </p:cSld>
  <p:clrMapOvr>
    <a:masterClrMapping/>
  </p:clrMapOvr>
  <mc:AlternateContent xmlns:mc="http://schemas.openxmlformats.org/markup-compatibility/2006">
    <mc:Choice xmlns:p14="http://schemas.microsoft.com/office/powerpoint/2010/main" Requires="p14">
      <p:transition spd="slow" p14:dur="2000" advTm="157524"/>
    </mc:Choice>
    <mc:Fallback>
      <p:transition spd="slow" advTm="157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1773382"/>
            <a:ext cx="10820400" cy="4816369"/>
          </a:xfrm>
          <a:prstGeom prst="rect">
            <a:avLst/>
          </a:prstGeom>
          <a:noFill/>
          <a:ln>
            <a:noFill/>
          </a:ln>
        </p:spPr>
        <p:txBody>
          <a:bodyPr spcFirstLastPara="1" wrap="square" lIns="91425" tIns="45700" rIns="91425" bIns="45700" anchor="t" anchorCtr="0">
            <a:normAutofit fontScale="77500" lnSpcReduction="20000"/>
          </a:bodyPr>
          <a:lstStyle/>
          <a:p>
            <a:pPr marL="114300" indent="0">
              <a:buNone/>
            </a:pPr>
            <a:r>
              <a:rPr lang="en-US" b="1" dirty="0"/>
              <a:t>Act Now:</a:t>
            </a:r>
            <a:endParaRPr lang="en-US" dirty="0"/>
          </a:p>
          <a:p>
            <a:pPr marL="742950" lvl="1" indent="-285750">
              <a:buFont typeface="Arial" panose="020B0604020202020204" pitchFamily="34" charset="0"/>
              <a:buChar char="•"/>
            </a:pPr>
            <a:r>
              <a:rPr lang="en-US" b="1" dirty="0"/>
              <a:t>Benefits</a:t>
            </a:r>
            <a:r>
              <a:rPr lang="en-US" dirty="0"/>
              <a:t>: Reduces the risk of data breaches, enhances compliance, and strengthens overall system integrity. Immediate action can prevent costly security incidents and improve customer trust.</a:t>
            </a:r>
          </a:p>
          <a:p>
            <a:pPr marL="742950" lvl="1" indent="-285750">
              <a:buFont typeface="Arial" panose="020B0604020202020204" pitchFamily="34" charset="0"/>
              <a:buChar char="•"/>
            </a:pPr>
            <a:r>
              <a:rPr lang="en-US" b="1" dirty="0"/>
              <a:t>Risks</a:t>
            </a:r>
            <a:r>
              <a:rPr lang="en-US" dirty="0"/>
              <a:t>: Initial costs may be higher due to the need for additional resources, training, and potential delays in development timelines.</a:t>
            </a:r>
          </a:p>
          <a:p>
            <a:pPr marL="114300" indent="0">
              <a:buNone/>
            </a:pPr>
            <a:r>
              <a:rPr lang="en-US" b="1" dirty="0"/>
              <a:t>Wait:</a:t>
            </a:r>
            <a:endParaRPr lang="en-US" dirty="0"/>
          </a:p>
          <a:p>
            <a:pPr marL="742950" lvl="1" indent="-285750">
              <a:buFont typeface="Arial" panose="020B0604020202020204" pitchFamily="34" charset="0"/>
              <a:buChar char="•"/>
            </a:pPr>
            <a:r>
              <a:rPr lang="en-US" b="1" dirty="0"/>
              <a:t>Risks</a:t>
            </a:r>
            <a:r>
              <a:rPr lang="en-US" dirty="0"/>
              <a:t>: Delaying security measures increases the risk of exploitation, leading to potentially catastrophic breaches, legal consequences, and reputational damage.</a:t>
            </a:r>
          </a:p>
          <a:p>
            <a:pPr marL="742950" lvl="1" indent="-285750">
              <a:buFont typeface="Arial" panose="020B0604020202020204" pitchFamily="34" charset="0"/>
              <a:buChar char="•"/>
            </a:pPr>
            <a:r>
              <a:rPr lang="en-US" b="1" dirty="0"/>
              <a:t>Benefits</a:t>
            </a:r>
            <a:r>
              <a:rPr lang="en-US" dirty="0"/>
              <a:t>: Short-term cost savings, but at the expense of long-term security and compliance.</a:t>
            </a:r>
          </a:p>
          <a:p>
            <a:pPr marL="114300" indent="0">
              <a:buNone/>
            </a:pPr>
            <a:r>
              <a:rPr lang="en-US" b="1" dirty="0"/>
              <a:t>Strategy Analysis:</a:t>
            </a:r>
            <a:endParaRPr lang="en-US" dirty="0"/>
          </a:p>
          <a:p>
            <a:pPr>
              <a:buFont typeface="Arial" panose="020B0604020202020204" pitchFamily="34" charset="0"/>
              <a:buChar char="•"/>
            </a:pPr>
            <a:r>
              <a:rPr lang="en-US" b="1" dirty="0"/>
              <a:t>Lacking Aspects</a:t>
            </a:r>
            <a:r>
              <a:rPr lang="en-US" dirty="0"/>
              <a:t>: The current strategy may not fully address the challenges of integrating security into legacy systems or the need for continuous security updates in rapidly evolving threat landscapes.</a:t>
            </a:r>
          </a:p>
          <a:p>
            <a:pPr>
              <a:buFont typeface="Arial" panose="020B0604020202020204" pitchFamily="34" charset="0"/>
              <a:buChar char="•"/>
            </a:pPr>
            <a:r>
              <a:rPr lang="en-US" b="1" dirty="0"/>
              <a:t>Risks of the Current Strategy</a:t>
            </a:r>
            <a:r>
              <a:rPr lang="en-US" dirty="0"/>
              <a:t>: Without timely updates, legacy systems remain vulnerable. Additionally, inconsistent security practices could lead to gaps that attackers can exploit.</a:t>
            </a:r>
          </a:p>
          <a:p>
            <a:pPr>
              <a:buFont typeface="Arial" panose="020B0604020202020204" pitchFamily="34" charset="0"/>
              <a:buChar char="•"/>
            </a:pPr>
            <a:r>
              <a:rPr lang="en-US" b="1" dirty="0"/>
              <a:t>Recommended Steps</a:t>
            </a:r>
            <a:r>
              <a:rPr lang="en-US" dirty="0"/>
              <a:t>:</a:t>
            </a:r>
          </a:p>
          <a:p>
            <a:pPr marL="742950" lvl="1" indent="-285750">
              <a:buFont typeface="Arial" panose="020B0604020202020204" pitchFamily="34" charset="0"/>
              <a:buChar char="•"/>
            </a:pPr>
            <a:r>
              <a:rPr lang="en-US" dirty="0"/>
              <a:t>Prioritize the modernization of legacy systems.</a:t>
            </a:r>
          </a:p>
          <a:p>
            <a:pPr marL="742950" lvl="1" indent="-285750">
              <a:buFont typeface="Arial" panose="020B0604020202020204" pitchFamily="34" charset="0"/>
              <a:buChar char="•"/>
            </a:pPr>
            <a:r>
              <a:rPr lang="en-US" dirty="0"/>
              <a:t>Implement continuous security training and updates.</a:t>
            </a:r>
          </a:p>
          <a:p>
            <a:pPr marL="742950" lvl="1" indent="-285750">
              <a:buFont typeface="Arial" panose="020B0604020202020204" pitchFamily="34" charset="0"/>
              <a:buChar char="•"/>
            </a:pPr>
            <a:r>
              <a:rPr lang="en-US" dirty="0"/>
              <a:t>Ensure regular audits and reviews to maintain the effectiveness of the security strategy.</a:t>
            </a:r>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66CEDA7C-50AE-592B-6A9E-7217BCF625B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5737"/>
    </mc:Choice>
    <mc:Fallback>
      <p:transition spd="slow" advTm="95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438400"/>
            <a:ext cx="10820400" cy="3780285"/>
          </a:xfrm>
          <a:prstGeom prst="rect">
            <a:avLst/>
          </a:prstGeom>
          <a:noFill/>
          <a:ln>
            <a:noFill/>
          </a:ln>
        </p:spPr>
        <p:txBody>
          <a:bodyPr spcFirstLastPara="1" wrap="square" lIns="91425" tIns="45700" rIns="91425" bIns="45700" anchor="t" anchorCtr="0">
            <a:normAutofit/>
          </a:bodyPr>
          <a:lstStyle/>
          <a:p>
            <a:pPr marL="914400" lvl="2" indent="0" algn="l" rtl="0">
              <a:lnSpc>
                <a:spcPct val="90000"/>
              </a:lnSpc>
              <a:spcBef>
                <a:spcPts val="0"/>
              </a:spcBef>
              <a:spcAft>
                <a:spcPts val="0"/>
              </a:spcAft>
              <a:buClr>
                <a:schemeClr val="lt1"/>
              </a:buClr>
              <a:buSzPts val="1800"/>
              <a:buNone/>
            </a:pPr>
            <a:r>
              <a:rPr lang="en-US" sz="2400" dirty="0"/>
              <a:t>Gap Analysis: The current security policy covers many critical areas but still has gaps, such as insufficient focus on secure coding practices in legacy systems. These gaps should be addressed to ensure comprehensive coverage.</a:t>
            </a:r>
          </a:p>
          <a:p>
            <a:pPr marL="914400" lvl="2" indent="0" algn="l" rtl="0">
              <a:lnSpc>
                <a:spcPct val="90000"/>
              </a:lnSpc>
              <a:spcBef>
                <a:spcPts val="0"/>
              </a:spcBef>
              <a:spcAft>
                <a:spcPts val="0"/>
              </a:spcAft>
              <a:buClr>
                <a:schemeClr val="lt1"/>
              </a:buClr>
              <a:buSzPts val="1800"/>
              <a:buNone/>
            </a:pPr>
            <a:endParaRPr lang="en-US" sz="2400" dirty="0"/>
          </a:p>
          <a:p>
            <a:pPr marL="914400" lvl="2" indent="0" algn="l" rtl="0">
              <a:lnSpc>
                <a:spcPct val="90000"/>
              </a:lnSpc>
              <a:spcBef>
                <a:spcPts val="0"/>
              </a:spcBef>
              <a:spcAft>
                <a:spcPts val="0"/>
              </a:spcAft>
              <a:buClr>
                <a:schemeClr val="lt1"/>
              </a:buClr>
              <a:buSzPts val="1800"/>
              <a:buNone/>
            </a:pPr>
            <a:endParaRPr lang="en-US" sz="2400" dirty="0"/>
          </a:p>
          <a:p>
            <a:pPr marL="914400" lvl="2" indent="0" algn="l" rtl="0">
              <a:lnSpc>
                <a:spcPct val="90000"/>
              </a:lnSpc>
              <a:spcBef>
                <a:spcPts val="0"/>
              </a:spcBef>
              <a:spcAft>
                <a:spcPts val="0"/>
              </a:spcAft>
              <a:buClr>
                <a:schemeClr val="lt1"/>
              </a:buClr>
              <a:buSzPts val="1800"/>
              <a:buNone/>
            </a:pPr>
            <a:endParaRPr lang="en-US" sz="2400" dirty="0"/>
          </a:p>
          <a:p>
            <a:pPr marL="914400" lvl="2" indent="0" algn="l" rtl="0">
              <a:lnSpc>
                <a:spcPct val="90000"/>
              </a:lnSpc>
              <a:spcBef>
                <a:spcPts val="0"/>
              </a:spcBef>
              <a:spcAft>
                <a:spcPts val="0"/>
              </a:spcAft>
              <a:buClr>
                <a:schemeClr val="lt1"/>
              </a:buClr>
              <a:buSzPts val="1800"/>
              <a:buNone/>
            </a:pPr>
            <a:r>
              <a:rPr lang="en-US" sz="2400" dirty="0"/>
              <a:t>Standards to Adapt: Adopt additional standards focused on secure coding, such as SEI CERT guidelines, to prevent future vulnerabilities</a:t>
            </a:r>
            <a:r>
              <a:rPr lang="en-US" dirty="0"/>
              <a:t>.  </a:t>
            </a: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016989BE-57BC-B3D1-35D2-E41C727C09B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358"/>
    </mc:Choice>
    <mc:Fallback>
      <p:transition spd="slow" advTm="35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706974" y="2069502"/>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sz="2400" dirty="0"/>
              <a:t>In conclusion, the Green Pace Security policy provides a robust framework for securing our applications. By implementing the recommendations and closing the identified gaps, we can continue to improve our security posture and protect against emerging threats.</a:t>
            </a:r>
            <a:endParaRPr sz="24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F01EDC6F-7A12-74C6-4FF0-7EA95DBAAFD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585"/>
    </mc:Choice>
    <mc:Fallback>
      <p:transition spd="slow" advTm="20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1717964"/>
            <a:ext cx="10820400" cy="4871787"/>
          </a:xfrm>
          <a:prstGeom prst="rect">
            <a:avLst/>
          </a:prstGeom>
          <a:noFill/>
          <a:ln>
            <a:noFill/>
          </a:ln>
        </p:spPr>
        <p:txBody>
          <a:bodyPr spcFirstLastPara="1" wrap="square" lIns="91425" tIns="45700" rIns="91425" bIns="45700" anchor="t" anchorCtr="0">
            <a:normAutofit/>
          </a:bodyPr>
          <a:lstStyle/>
          <a:p>
            <a:pPr marL="114300" indent="0">
              <a:buNone/>
            </a:pPr>
            <a:r>
              <a:rPr lang="en-US" sz="1800" dirty="0"/>
              <a:t>SEI CERT. (2021). </a:t>
            </a:r>
            <a:r>
              <a:rPr lang="en-US" sz="1800" i="1" dirty="0"/>
              <a:t>SEI CERT C++ Coding Standard</a:t>
            </a:r>
            <a:r>
              <a:rPr lang="en-US" sz="1800" dirty="0"/>
              <a:t>. Carnegie Mellon University Software Engineering Institute. Retrieved from </a:t>
            </a:r>
            <a:r>
              <a:rPr lang="en-US" sz="1800" dirty="0">
                <a:hlinkClick r:id="rId6"/>
              </a:rPr>
              <a:t>https://www.sei.cmu.edu/education-outreach/cert-training/coding-standard/</a:t>
            </a:r>
            <a:endParaRPr lang="en-US" sz="1800" dirty="0"/>
          </a:p>
          <a:p>
            <a:pPr marL="114300" indent="0">
              <a:buNone/>
            </a:pPr>
            <a:endParaRPr lang="en-US" sz="1800" dirty="0"/>
          </a:p>
          <a:p>
            <a:pPr marL="0" lvl="0" indent="0" algn="l" rtl="0">
              <a:lnSpc>
                <a:spcPct val="90000"/>
              </a:lnSpc>
              <a:spcBef>
                <a:spcPts val="0"/>
              </a:spcBef>
              <a:spcAft>
                <a:spcPts val="0"/>
              </a:spcAft>
              <a:buClr>
                <a:schemeClr val="lt1"/>
              </a:buClr>
              <a:buSzPts val="2200"/>
              <a:buNone/>
            </a:pPr>
            <a:r>
              <a:rPr lang="en-US" sz="1800" dirty="0"/>
              <a:t>National Institute of Standards and Technology (NIST). (2018). </a:t>
            </a:r>
            <a:r>
              <a:rPr lang="en-US" sz="1800" i="1" dirty="0"/>
              <a:t>Recommendation for Key Management: Part 1 – General (Revision 5)</a:t>
            </a:r>
            <a:r>
              <a:rPr lang="en-US" sz="1800" dirty="0"/>
              <a:t>. Special Publication 800-57. Retrieved from </a:t>
            </a:r>
            <a:r>
              <a:rPr lang="en-US" sz="1800" dirty="0">
                <a:hlinkClick r:id="rId7"/>
              </a:rPr>
              <a:t>https://nvlpubs.nist.gov/nistpubs/SpecialPublications/NIST.SP.800-57pt1r5.pdf</a:t>
            </a:r>
            <a:endParaRPr lang="en-US" sz="1800" dirty="0"/>
          </a:p>
          <a:p>
            <a:pPr marL="0" lvl="0" indent="0" algn="l" rtl="0">
              <a:lnSpc>
                <a:spcPct val="90000"/>
              </a:lnSpc>
              <a:spcBef>
                <a:spcPts val="0"/>
              </a:spcBef>
              <a:spcAft>
                <a:spcPts val="0"/>
              </a:spcAft>
              <a:buClr>
                <a:schemeClr val="lt1"/>
              </a:buClr>
              <a:buSzPts val="2200"/>
              <a:buNone/>
            </a:pPr>
            <a:endParaRPr lang="en-US" sz="1800" dirty="0"/>
          </a:p>
          <a:p>
            <a:pPr marL="0" lvl="0" indent="0" algn="l" rtl="0">
              <a:lnSpc>
                <a:spcPct val="90000"/>
              </a:lnSpc>
              <a:spcBef>
                <a:spcPts val="0"/>
              </a:spcBef>
              <a:spcAft>
                <a:spcPts val="0"/>
              </a:spcAft>
              <a:buClr>
                <a:schemeClr val="lt1"/>
              </a:buClr>
              <a:buSzPts val="2200"/>
              <a:buNone/>
            </a:pPr>
            <a:r>
              <a:rPr lang="en-US" sz="1800" dirty="0"/>
              <a:t>OWASP Foundation. (2021). </a:t>
            </a:r>
            <a:r>
              <a:rPr lang="en-US" sz="1800" i="1" dirty="0"/>
              <a:t>OWASP Top Ten Security Risks 2021</a:t>
            </a:r>
            <a:r>
              <a:rPr lang="en-US" sz="1800" dirty="0"/>
              <a:t>. Retrieved from </a:t>
            </a:r>
            <a:r>
              <a:rPr lang="en-US" sz="1800" dirty="0">
                <a:hlinkClick r:id="rId8"/>
              </a:rPr>
              <a:t>https://owasp.org/Top10/</a:t>
            </a:r>
            <a:r>
              <a:rPr lang="en-US" sz="1800" dirty="0"/>
              <a:t> </a:t>
            </a:r>
          </a:p>
          <a:p>
            <a:pPr marL="0" lvl="0" indent="0" algn="l" rtl="0">
              <a:lnSpc>
                <a:spcPct val="90000"/>
              </a:lnSpc>
              <a:spcBef>
                <a:spcPts val="0"/>
              </a:spcBef>
              <a:spcAft>
                <a:spcPts val="0"/>
              </a:spcAft>
              <a:buClr>
                <a:schemeClr val="lt1"/>
              </a:buClr>
              <a:buSzPts val="2200"/>
              <a:buNone/>
            </a:pPr>
            <a:endParaRPr lang="en-US" sz="1800" dirty="0"/>
          </a:p>
          <a:p>
            <a:pPr marL="0" lvl="0" indent="0" algn="l" rtl="0">
              <a:lnSpc>
                <a:spcPct val="90000"/>
              </a:lnSpc>
              <a:spcBef>
                <a:spcPts val="0"/>
              </a:spcBef>
              <a:spcAft>
                <a:spcPts val="0"/>
              </a:spcAft>
              <a:buClr>
                <a:schemeClr val="lt1"/>
              </a:buClr>
              <a:buSzPts val="2200"/>
              <a:buNone/>
            </a:pPr>
            <a:r>
              <a:rPr lang="en-US" sz="1400" dirty="0"/>
              <a:t>Microsoft. (2019). </a:t>
            </a:r>
            <a:r>
              <a:rPr lang="en-US" sz="1400" i="1" dirty="0"/>
              <a:t>Microsoft Secure Development Lifecycle (SDL)</a:t>
            </a:r>
            <a:r>
              <a:rPr lang="en-US" sz="1400" dirty="0"/>
              <a:t>. Retrieved from </a:t>
            </a:r>
            <a:r>
              <a:rPr lang="en-US" sz="1400" dirty="0">
                <a:hlinkClick r:id="rId9"/>
              </a:rPr>
              <a:t>https://www.microsoft.com/en-us/securityengineering/sdl/</a:t>
            </a:r>
            <a:endParaRPr lang="en-US" sz="1800" dirty="0"/>
          </a:p>
          <a:p>
            <a:pPr marL="0" lvl="0" indent="0" algn="l" rtl="0">
              <a:lnSpc>
                <a:spcPct val="90000"/>
              </a:lnSpc>
              <a:spcBef>
                <a:spcPts val="0"/>
              </a:spcBef>
              <a:spcAft>
                <a:spcPts val="0"/>
              </a:spcAft>
              <a:buClr>
                <a:schemeClr val="lt1"/>
              </a:buClr>
              <a:buSzPts val="2200"/>
              <a:buNone/>
            </a:pPr>
            <a:endParaRPr lang="en-US" sz="1800" dirty="0"/>
          </a:p>
          <a:p>
            <a:pPr marL="0" lvl="0" indent="0" algn="l" rtl="0">
              <a:lnSpc>
                <a:spcPct val="90000"/>
              </a:lnSpc>
              <a:spcBef>
                <a:spcPts val="0"/>
              </a:spcBef>
              <a:spcAft>
                <a:spcPts val="0"/>
              </a:spcAft>
              <a:buClr>
                <a:schemeClr val="lt1"/>
              </a:buClr>
              <a:buSzPts val="2200"/>
              <a:buNone/>
            </a:pPr>
            <a:r>
              <a:rPr lang="en-US" sz="1400" dirty="0"/>
              <a:t>National Institute of Standards and Technology (NIST). (2018). </a:t>
            </a:r>
            <a:r>
              <a:rPr lang="en-US" sz="1400" i="1" dirty="0"/>
              <a:t>Framework for Improving Critical Infrastructure Cybersecurity</a:t>
            </a:r>
            <a:r>
              <a:rPr lang="en-US" sz="1400" dirty="0"/>
              <a:t>. Version 1.1. Retrieved from </a:t>
            </a:r>
            <a:r>
              <a:rPr lang="en-US" sz="1400" dirty="0">
                <a:hlinkClick r:id="rId10"/>
              </a:rPr>
              <a:t>https://nvlpubs.nist.gov/nistpubs/CSWP/NIST.CSWP.04162018.pdf</a:t>
            </a:r>
            <a:endParaRPr sz="1800" dirty="0"/>
          </a:p>
        </p:txBody>
      </p:sp>
      <p:pic>
        <p:nvPicPr>
          <p:cNvPr id="239" name="Google Shape;239;p14" descr="Green Pace logo"/>
          <p:cNvPicPr preferRelativeResize="0"/>
          <p:nvPr/>
        </p:nvPicPr>
        <p:blipFill>
          <a:blip r:embed="rId11">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DC96960A-2879-8086-6152-8D637790356F}"/>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39"/>
    </mc:Choice>
    <mc:Fallback>
      <p:transition spd="slow" advTm="5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r>
              <a:rPr lang="en-US" dirty="0"/>
              <a:t>Defense in Depth is a security strategy that employs multiple layers of defense to protect systems and data. This policy ensures that no single point of failure can compromise the entire system, making it more resilient against attacks. By integrating security practices throughout the development lifecycle, we can anticipate and mitigate threats before they materialize.</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415553" y="4206621"/>
            <a:ext cx="6158753" cy="2383129"/>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54ECE30E-6452-51CD-B5EC-5CCC4A5270F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692"/>
    </mc:Choice>
    <mc:Fallback>
      <p:transition spd="slow" advTm="56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221325" y="1264024"/>
            <a:ext cx="2950575" cy="4954726"/>
          </a:xfrm>
          <a:prstGeom prst="rect">
            <a:avLst/>
          </a:prstGeom>
          <a:noFill/>
          <a:ln>
            <a:noFill/>
          </a:ln>
        </p:spPr>
        <p:txBody>
          <a:bodyPr spcFirstLastPara="1" wrap="square" lIns="91425" tIns="45700" rIns="91425" bIns="45700" anchor="t" anchorCtr="0">
            <a:normAutofit fontScale="77500" lnSpcReduction="20000"/>
          </a:bodyPr>
          <a:lstStyle/>
          <a:p>
            <a:pPr marL="228600" lvl="0" indent="-88900" algn="l" rtl="0">
              <a:lnSpc>
                <a:spcPct val="90000"/>
              </a:lnSpc>
              <a:spcBef>
                <a:spcPts val="1000"/>
              </a:spcBef>
              <a:spcAft>
                <a:spcPts val="0"/>
              </a:spcAft>
              <a:buClr>
                <a:schemeClr val="lt1"/>
              </a:buClr>
              <a:buSzPts val="2200"/>
              <a:buNone/>
            </a:pPr>
            <a:r>
              <a:rPr lang="en-US" dirty="0"/>
              <a:t>The Threats Matrix provides a structured overview of the identified coding vulnerabilities, categorized by their likelihood of occurrence and the priority of addressing them. By focusing on vulnerabilities with higher likelihood and priority, we can effectively allocate resources to mitigate the most significant risks. Automation tools will be used to detect these vulnerabilities early in the development process, allowing for immediate remediation and reducing the risk of exploitation.</a:t>
            </a:r>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2088667246"/>
              </p:ext>
            </p:extLst>
          </p:nvPr>
        </p:nvGraphicFramePr>
        <p:xfrm>
          <a:off x="3210374" y="1834931"/>
          <a:ext cx="7835225" cy="4754820"/>
        </p:xfrm>
        <a:graphic>
          <a:graphicData uri="http://schemas.openxmlformats.org/drawingml/2006/table">
            <a:tbl>
              <a:tblPr firstRow="1" firstCol="1">
                <a:noFill/>
                <a:tableStyleId>{802198C4-3087-4945-87E3-76CBB3509B7E}</a:tableStyleId>
              </a:tblPr>
              <a:tblGrid>
                <a:gridCol w="4062618">
                  <a:extLst>
                    <a:ext uri="{9D8B030D-6E8A-4147-A177-3AD203B41FA5}">
                      <a16:colId xmlns:a16="http://schemas.microsoft.com/office/drawing/2014/main" val="20000"/>
                    </a:ext>
                  </a:extLst>
                </a:gridCol>
                <a:gridCol w="3772607">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Threats that are very likely to happen</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Standards with High relevancy.</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Standards with low relevancy.</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Threats that are not likely to happen.</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CCBF3FBD-9BE7-4FD5-C9A3-2255E1356F6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849"/>
    </mc:Choice>
    <mc:Fallback>
      <p:transition spd="slow" advTm="318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1845205"/>
            <a:ext cx="10820400" cy="4744546"/>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0"/>
              </a:spcBef>
              <a:spcAft>
                <a:spcPts val="0"/>
              </a:spcAft>
              <a:buClr>
                <a:schemeClr val="lt1"/>
              </a:buClr>
              <a:buSzPts val="2200"/>
              <a:buNone/>
            </a:pPr>
            <a:r>
              <a:rPr lang="en-US" dirty="0"/>
              <a:t>1. Validate Input Data: Improper input Validation (STD-003-CPP).</a:t>
            </a:r>
          </a:p>
          <a:p>
            <a:pPr marL="0" lvl="0" indent="0" algn="l" rtl="0">
              <a:lnSpc>
                <a:spcPct val="90000"/>
              </a:lnSpc>
              <a:spcBef>
                <a:spcPts val="0"/>
              </a:spcBef>
              <a:spcAft>
                <a:spcPts val="0"/>
              </a:spcAft>
              <a:buClr>
                <a:schemeClr val="lt1"/>
              </a:buClr>
              <a:buSzPts val="2200"/>
              <a:buNone/>
            </a:pPr>
            <a:r>
              <a:rPr lang="en-US" dirty="0"/>
              <a:t>2. Heed Compiler Warnings: Buffer Overflow (STD-007-CPP), Memory Leak (STD-005-CPP)</a:t>
            </a:r>
          </a:p>
          <a:p>
            <a:pPr marL="0" lvl="0" indent="0" algn="l" rtl="0">
              <a:lnSpc>
                <a:spcPct val="90000"/>
              </a:lnSpc>
              <a:spcBef>
                <a:spcPts val="0"/>
              </a:spcBef>
              <a:spcAft>
                <a:spcPts val="0"/>
              </a:spcAft>
              <a:buClr>
                <a:schemeClr val="lt1"/>
              </a:buClr>
              <a:buSzPts val="2200"/>
              <a:buNone/>
            </a:pPr>
            <a:r>
              <a:rPr lang="en-US" dirty="0"/>
              <a:t>3. Architect and Design for Security Policies: SQL Injection (STD-004-CPP), Race Condition (STD-008-CPP)</a:t>
            </a:r>
          </a:p>
          <a:p>
            <a:pPr marL="0" lvl="0" indent="0" algn="l" rtl="0">
              <a:lnSpc>
                <a:spcPct val="90000"/>
              </a:lnSpc>
              <a:spcBef>
                <a:spcPts val="0"/>
              </a:spcBef>
              <a:spcAft>
                <a:spcPts val="0"/>
              </a:spcAft>
              <a:buClr>
                <a:schemeClr val="lt1"/>
              </a:buClr>
              <a:buSzPts val="2200"/>
              <a:buNone/>
            </a:pPr>
            <a:r>
              <a:rPr lang="en-US" dirty="0"/>
              <a:t>4. Keep It Simple: Code Complexity (STD-002-CPP)</a:t>
            </a:r>
          </a:p>
          <a:p>
            <a:pPr marL="0" lvl="0" indent="0" algn="l" rtl="0">
              <a:lnSpc>
                <a:spcPct val="90000"/>
              </a:lnSpc>
              <a:spcBef>
                <a:spcPts val="0"/>
              </a:spcBef>
              <a:spcAft>
                <a:spcPts val="0"/>
              </a:spcAft>
              <a:buClr>
                <a:schemeClr val="lt1"/>
              </a:buClr>
              <a:buSzPts val="2200"/>
              <a:buNone/>
            </a:pPr>
            <a:r>
              <a:rPr lang="en-US" dirty="0"/>
              <a:t>5. Default Deny: Unauthorized Access (STD-009-CPP)</a:t>
            </a:r>
          </a:p>
          <a:p>
            <a:pPr marL="0" lvl="0" indent="0" algn="l" rtl="0">
              <a:lnSpc>
                <a:spcPct val="90000"/>
              </a:lnSpc>
              <a:spcBef>
                <a:spcPts val="0"/>
              </a:spcBef>
              <a:spcAft>
                <a:spcPts val="0"/>
              </a:spcAft>
              <a:buClr>
                <a:schemeClr val="lt1"/>
              </a:buClr>
              <a:buSzPts val="2200"/>
              <a:buNone/>
            </a:pPr>
            <a:r>
              <a:rPr lang="en-US" dirty="0"/>
              <a:t>6. Adhere to the Principle of Least Privilege: Access Control (STD-010-CPP)</a:t>
            </a:r>
          </a:p>
          <a:p>
            <a:pPr marL="0" lvl="0" indent="0" algn="l" rtl="0">
              <a:lnSpc>
                <a:spcPct val="90000"/>
              </a:lnSpc>
              <a:spcBef>
                <a:spcPts val="0"/>
              </a:spcBef>
              <a:spcAft>
                <a:spcPts val="0"/>
              </a:spcAft>
              <a:buClr>
                <a:schemeClr val="lt1"/>
              </a:buClr>
              <a:buSzPts val="2200"/>
              <a:buNone/>
            </a:pPr>
            <a:r>
              <a:rPr lang="en-US" dirty="0"/>
              <a:t>7. Sanitize Data sent to other systems: SQL Injection (STD-004-CPP)</a:t>
            </a:r>
          </a:p>
          <a:p>
            <a:pPr marL="0" lvl="0" indent="0" algn="l" rtl="0">
              <a:lnSpc>
                <a:spcPct val="90000"/>
              </a:lnSpc>
              <a:spcBef>
                <a:spcPts val="0"/>
              </a:spcBef>
              <a:spcAft>
                <a:spcPts val="0"/>
              </a:spcAft>
              <a:buClr>
                <a:schemeClr val="lt1"/>
              </a:buClr>
              <a:buSzPts val="2200"/>
              <a:buNone/>
            </a:pPr>
            <a:r>
              <a:rPr lang="en-US" dirty="0"/>
              <a:t>8. Practice Defense in Depth: All standards.</a:t>
            </a:r>
          </a:p>
          <a:p>
            <a:pPr marL="0" lvl="0" indent="0" algn="l" rtl="0">
              <a:lnSpc>
                <a:spcPct val="90000"/>
              </a:lnSpc>
              <a:spcBef>
                <a:spcPts val="0"/>
              </a:spcBef>
              <a:spcAft>
                <a:spcPts val="0"/>
              </a:spcAft>
              <a:buClr>
                <a:schemeClr val="lt1"/>
              </a:buClr>
              <a:buSzPts val="2200"/>
              <a:buNone/>
            </a:pPr>
            <a:r>
              <a:rPr lang="en-US" dirty="0"/>
              <a:t>9. Use Effective Quality Assurance Techniques: All Standards.</a:t>
            </a:r>
          </a:p>
          <a:p>
            <a:pPr marL="0" lvl="0" indent="0" algn="l" rtl="0">
              <a:lnSpc>
                <a:spcPct val="90000"/>
              </a:lnSpc>
              <a:spcBef>
                <a:spcPts val="0"/>
              </a:spcBef>
              <a:spcAft>
                <a:spcPts val="0"/>
              </a:spcAft>
              <a:buClr>
                <a:schemeClr val="lt1"/>
              </a:buClr>
              <a:buSzPts val="2200"/>
              <a:buNone/>
            </a:pPr>
            <a:r>
              <a:rPr lang="en-US" dirty="0"/>
              <a:t>10. Adopt a Secure Coding Standard: All Standards. </a:t>
            </a:r>
          </a:p>
          <a:p>
            <a:pPr marL="0" lvl="0" indent="0" algn="l" rtl="0">
              <a:lnSpc>
                <a:spcPct val="90000"/>
              </a:lnSpc>
              <a:spcBef>
                <a:spcPts val="0"/>
              </a:spcBef>
              <a:spcAft>
                <a:spcPts val="0"/>
              </a:spcAft>
              <a:buClr>
                <a:schemeClr val="lt1"/>
              </a:buClr>
              <a:buSzPts val="2200"/>
              <a:buNone/>
            </a:pPr>
            <a:endParaRPr lang="en-US" dirty="0"/>
          </a:p>
          <a:p>
            <a:pPr marL="0" lvl="0" indent="0" algn="l" rtl="0">
              <a:lnSpc>
                <a:spcPct val="90000"/>
              </a:lnSpc>
              <a:spcBef>
                <a:spcPts val="0"/>
              </a:spcBef>
              <a:spcAft>
                <a:spcPts val="0"/>
              </a:spcAft>
              <a:buClr>
                <a:schemeClr val="lt1"/>
              </a:buClr>
              <a:buSzPts val="2200"/>
              <a:buNone/>
            </a:pPr>
            <a:r>
              <a:rPr lang="en-US" dirty="0"/>
              <a:t>These 10 principles form the foundation of our security policy. Each principle is associated with specific coding standards, ensuring that our policy is both comprehensive and aligned with best practices. By adhering to these principles, we can effectively reduce the risk of security breaches and maintain a high standard of code quality.</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286B42D7-971C-B968-CFFB-36BFF353B19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3140"/>
    </mc:Choice>
    <mc:Fallback>
      <p:transition spd="slow" advTm="93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1816202"/>
            <a:ext cx="10820400" cy="4773549"/>
          </a:xfrm>
          <a:prstGeom prst="rect">
            <a:avLst/>
          </a:prstGeom>
          <a:noFill/>
          <a:ln>
            <a:noFill/>
          </a:ln>
        </p:spPr>
        <p:txBody>
          <a:bodyPr spcFirstLastPara="1" wrap="square" lIns="91425" tIns="45700" rIns="91425" bIns="45700" anchor="t" anchorCtr="0">
            <a:normAutofit fontScale="92500" lnSpcReduction="20000"/>
          </a:bodyPr>
          <a:lstStyle/>
          <a:p>
            <a:pPr marL="114300" indent="0">
              <a:buNone/>
            </a:pPr>
            <a:r>
              <a:rPr lang="en-US" b="1" dirty="0"/>
              <a:t>List of Coding Standards</a:t>
            </a:r>
            <a:r>
              <a:rPr lang="en-US" dirty="0"/>
              <a:t>:</a:t>
            </a:r>
          </a:p>
          <a:p>
            <a:pPr marL="742950" lvl="1" indent="-285750">
              <a:buFont typeface="Arial" panose="020B0604020202020204" pitchFamily="34" charset="0"/>
              <a:buChar char="•"/>
            </a:pPr>
            <a:r>
              <a:rPr lang="en-US" b="1" dirty="0"/>
              <a:t>STD-004-CPP: SQL Injection</a:t>
            </a:r>
            <a:r>
              <a:rPr lang="en-US" dirty="0"/>
              <a:t> (Critical Priority)</a:t>
            </a:r>
          </a:p>
          <a:p>
            <a:pPr marL="742950" lvl="1" indent="-285750">
              <a:buFont typeface="Arial" panose="020B0604020202020204" pitchFamily="34" charset="0"/>
              <a:buChar char="•"/>
            </a:pPr>
            <a:r>
              <a:rPr lang="en-US" b="1" dirty="0"/>
              <a:t>STD-003-CPP: Improper Input Validation</a:t>
            </a:r>
            <a:r>
              <a:rPr lang="en-US" dirty="0"/>
              <a:t> (High Priority)</a:t>
            </a:r>
          </a:p>
          <a:p>
            <a:pPr marL="742950" lvl="1" indent="-285750">
              <a:buFont typeface="Arial" panose="020B0604020202020204" pitchFamily="34" charset="0"/>
              <a:buChar char="•"/>
            </a:pPr>
            <a:r>
              <a:rPr lang="en-US" b="1" dirty="0"/>
              <a:t>STD-007-CPP: Buffer Overflow</a:t>
            </a:r>
            <a:r>
              <a:rPr lang="en-US" dirty="0"/>
              <a:t> (High Priority)</a:t>
            </a:r>
          </a:p>
          <a:p>
            <a:pPr marL="742950" lvl="1" indent="-285750">
              <a:buFont typeface="Arial" panose="020B0604020202020204" pitchFamily="34" charset="0"/>
              <a:buChar char="•"/>
            </a:pPr>
            <a:r>
              <a:rPr lang="en-US" b="1" dirty="0"/>
              <a:t>STD-008-CPP: Race Condition</a:t>
            </a:r>
            <a:r>
              <a:rPr lang="en-US" dirty="0"/>
              <a:t> (Medium Priority)</a:t>
            </a:r>
          </a:p>
          <a:p>
            <a:pPr marL="742950" lvl="1" indent="-285750">
              <a:buFont typeface="Arial" panose="020B0604020202020204" pitchFamily="34" charset="0"/>
              <a:buChar char="•"/>
            </a:pPr>
            <a:r>
              <a:rPr lang="en-US" b="1" dirty="0"/>
              <a:t>STD-005-CPP: Memory Leak</a:t>
            </a:r>
            <a:r>
              <a:rPr lang="en-US" dirty="0"/>
              <a:t> (Medium Priority)</a:t>
            </a:r>
          </a:p>
          <a:p>
            <a:pPr marL="742950" lvl="1" indent="-285750">
              <a:buFont typeface="Arial" panose="020B0604020202020204" pitchFamily="34" charset="0"/>
              <a:buChar char="•"/>
            </a:pPr>
            <a:r>
              <a:rPr lang="en-US" b="1" dirty="0"/>
              <a:t>STD-010-CPP: Access Control</a:t>
            </a:r>
            <a:r>
              <a:rPr lang="en-US" dirty="0"/>
              <a:t> (Medium Priority)</a:t>
            </a:r>
          </a:p>
          <a:p>
            <a:pPr marL="742950" lvl="1" indent="-285750">
              <a:buFont typeface="Arial" panose="020B0604020202020204" pitchFamily="34" charset="0"/>
              <a:buChar char="•"/>
            </a:pPr>
            <a:r>
              <a:rPr lang="en-US" b="1" dirty="0"/>
              <a:t>STD-009-CPP: Unauthorized Access</a:t>
            </a:r>
            <a:r>
              <a:rPr lang="en-US" dirty="0"/>
              <a:t> (Low Priority)</a:t>
            </a:r>
          </a:p>
          <a:p>
            <a:pPr marL="742950" lvl="1" indent="-285750">
              <a:buFont typeface="Arial" panose="020B0604020202020204" pitchFamily="34" charset="0"/>
              <a:buChar char="•"/>
            </a:pPr>
            <a:r>
              <a:rPr lang="en-US" b="1" dirty="0"/>
              <a:t>STD-002-CPP: Code Complexity</a:t>
            </a:r>
            <a:r>
              <a:rPr lang="en-US" dirty="0"/>
              <a:t> (Low Priority)</a:t>
            </a:r>
          </a:p>
          <a:p>
            <a:pPr marL="742950" lvl="1" indent="-285750">
              <a:buFont typeface="Arial" panose="020B0604020202020204" pitchFamily="34" charset="0"/>
              <a:buChar char="•"/>
            </a:pPr>
            <a:r>
              <a:rPr lang="en-US" b="1" dirty="0"/>
              <a:t>STD-006-CPP: Use of Uninitialized Variables</a:t>
            </a:r>
            <a:r>
              <a:rPr lang="en-US" dirty="0"/>
              <a:t> (Low Priority)</a:t>
            </a:r>
          </a:p>
          <a:p>
            <a:pPr marL="742950" lvl="1" indent="-285750">
              <a:buFont typeface="Arial" panose="020B0604020202020204" pitchFamily="34" charset="0"/>
              <a:buChar char="•"/>
            </a:pPr>
            <a:r>
              <a:rPr lang="en-US" b="1" dirty="0"/>
              <a:t>STD-001-CPP: Error Handling</a:t>
            </a:r>
            <a:r>
              <a:rPr lang="en-US" dirty="0"/>
              <a:t> (Low Priority)</a:t>
            </a:r>
          </a:p>
          <a:p>
            <a:pPr marL="457200" lvl="1" indent="0">
              <a:buNone/>
            </a:pPr>
            <a:r>
              <a:rPr lang="en-US" dirty="0"/>
              <a:t>The coding standards have been prioritized based on their potential impact on system security and the likelihood of exploitation. Standards addressing SQL Injection and Improper Input Validation are given the highest priority due to their critical role in preventing unauthorized access and data breaches. Standards that mitigate less likely or less impactful vulnerabilities are given lower priority, but still remain essential for maintaining overall code quality and security.</a:t>
            </a:r>
          </a:p>
          <a:p>
            <a:pPr marL="742950" lvl="1" indent="-285750">
              <a:buFont typeface="Arial" panose="020B0604020202020204" pitchFamily="34" charset="0"/>
              <a:buChar char="•"/>
            </a:pPr>
            <a:endParaRPr lang="en-US" dirty="0"/>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43C5FF3D-0E35-67B2-274E-75F90412765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2569"/>
    </mc:Choice>
    <mc:Fallback>
      <p:transition spd="slow" advTm="82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1855694"/>
            <a:ext cx="10820400" cy="4362991"/>
          </a:xfrm>
          <a:prstGeom prst="rect">
            <a:avLst/>
          </a:prstGeom>
          <a:noFill/>
          <a:ln>
            <a:noFill/>
          </a:ln>
        </p:spPr>
        <p:txBody>
          <a:bodyPr spcFirstLastPara="1" wrap="square" lIns="91425" tIns="45700" rIns="91425" bIns="45700" anchor="t" anchorCtr="0">
            <a:normAutofit fontScale="92500" lnSpcReduction="10000"/>
          </a:bodyPr>
          <a:lstStyle/>
          <a:p>
            <a:pPr marL="114300" indent="0">
              <a:buNone/>
            </a:pPr>
            <a:r>
              <a:rPr lang="en-US" b="1" dirty="0"/>
              <a:t>Encryption in Flight</a:t>
            </a:r>
            <a:r>
              <a:rPr lang="en-US" dirty="0"/>
              <a:t>:</a:t>
            </a:r>
          </a:p>
          <a:p>
            <a:pPr marL="742950" lvl="1" indent="-285750">
              <a:buFont typeface="Arial" panose="020B0604020202020204" pitchFamily="34" charset="0"/>
              <a:buChar char="•"/>
            </a:pPr>
            <a:r>
              <a:rPr lang="en-US" dirty="0"/>
              <a:t>All data transmitted across networks must be encrypted using secure protocols like TLS to prevent interception and unauthorized access during transmission.</a:t>
            </a:r>
          </a:p>
          <a:p>
            <a:pPr>
              <a:buFont typeface="Arial" panose="020B0604020202020204" pitchFamily="34" charset="0"/>
              <a:buChar char="•"/>
            </a:pPr>
            <a:r>
              <a:rPr lang="en-US" b="1" dirty="0"/>
              <a:t>Encryption at Rest</a:t>
            </a:r>
            <a:r>
              <a:rPr lang="en-US" dirty="0"/>
              <a:t>:</a:t>
            </a:r>
          </a:p>
          <a:p>
            <a:pPr marL="742950" lvl="1" indent="-285750">
              <a:buFont typeface="Arial" panose="020B0604020202020204" pitchFamily="34" charset="0"/>
              <a:buChar char="•"/>
            </a:pPr>
            <a:r>
              <a:rPr lang="en-US" dirty="0"/>
              <a:t>Sensitive data stored on disk, such as databases and files, must be encrypted using industry-standard encryption algorithms (e.g., AES-256) to protect against unauthorized access.</a:t>
            </a:r>
          </a:p>
          <a:p>
            <a:pPr>
              <a:buFont typeface="Arial" panose="020B0604020202020204" pitchFamily="34" charset="0"/>
              <a:buChar char="•"/>
            </a:pPr>
            <a:r>
              <a:rPr lang="en-US" b="1" dirty="0"/>
              <a:t>Encryption in Use</a:t>
            </a:r>
            <a:r>
              <a:rPr lang="en-US" dirty="0"/>
              <a:t>:</a:t>
            </a:r>
          </a:p>
          <a:p>
            <a:pPr marL="742950" lvl="1" indent="-285750">
              <a:buFont typeface="Arial" panose="020B0604020202020204" pitchFamily="34" charset="0"/>
              <a:buChar char="•"/>
            </a:pPr>
            <a:r>
              <a:rPr lang="en-US" dirty="0"/>
              <a:t>Data being processed by applications must be encrypted when it is loaded into memory, especially in multi-tenant environments, to prevent unauthorized access during processing.</a:t>
            </a:r>
          </a:p>
          <a:p>
            <a:pPr marL="114300" indent="0">
              <a:buNone/>
            </a:pPr>
            <a:r>
              <a:rPr lang="en-US" dirty="0"/>
              <a:t>These encryption policies ensure that sensitive data is protected at all stages of its lifecycle—during transmission, storage, and processing. By enforcing these policies, we can safeguard against potential data breaches and unauthorized access.</a:t>
            </a:r>
          </a:p>
          <a:p>
            <a:pPr marL="0" lvl="0" indent="0" algn="l" rtl="0">
              <a:lnSpc>
                <a:spcPct val="90000"/>
              </a:lnSpc>
              <a:spcBef>
                <a:spcPts val="0"/>
              </a:spcBef>
              <a:spcAft>
                <a:spcPts val="0"/>
              </a:spcAft>
              <a:buClr>
                <a:schemeClr val="lt1"/>
              </a:buClr>
              <a:buSzPts val="20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478BD76C-F8B8-DA00-A985-4113B80EC71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7636"/>
    </mc:Choice>
    <mc:Fallback>
      <p:transition spd="slow" advTm="87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1807536"/>
            <a:ext cx="10820400" cy="4411150"/>
          </a:xfrm>
          <a:prstGeom prst="rect">
            <a:avLst/>
          </a:prstGeom>
          <a:noFill/>
          <a:ln>
            <a:noFill/>
          </a:ln>
        </p:spPr>
        <p:txBody>
          <a:bodyPr spcFirstLastPara="1" wrap="square" lIns="91425" tIns="45700" rIns="91425" bIns="45700" anchor="t" anchorCtr="0">
            <a:normAutofit lnSpcReduction="10000"/>
          </a:bodyPr>
          <a:lstStyle/>
          <a:p>
            <a:pPr marL="114300" indent="0">
              <a:buNone/>
            </a:pPr>
            <a:r>
              <a:rPr lang="en-US" b="1" dirty="0"/>
              <a:t>Authentication</a:t>
            </a:r>
            <a:r>
              <a:rPr lang="en-US" dirty="0"/>
              <a:t>:</a:t>
            </a:r>
          </a:p>
          <a:p>
            <a:pPr marL="742950" lvl="1" indent="-285750">
              <a:buFont typeface="Arial" panose="020B0604020202020204" pitchFamily="34" charset="0"/>
              <a:buChar char="•"/>
            </a:pPr>
            <a:r>
              <a:rPr lang="en-US" dirty="0"/>
              <a:t>Enforce strong, multi-factor authentication (MFA) to verify user identities before granting access to systems and data.</a:t>
            </a:r>
          </a:p>
          <a:p>
            <a:pPr marL="114300" indent="0">
              <a:buNone/>
            </a:pPr>
            <a:r>
              <a:rPr lang="en-US" b="1" dirty="0"/>
              <a:t>Authorization</a:t>
            </a:r>
            <a:r>
              <a:rPr lang="en-US" dirty="0"/>
              <a:t>:</a:t>
            </a:r>
          </a:p>
          <a:p>
            <a:pPr marL="742950" lvl="1" indent="-285750">
              <a:buFont typeface="Arial" panose="020B0604020202020204" pitchFamily="34" charset="0"/>
              <a:buChar char="•"/>
            </a:pPr>
            <a:r>
              <a:rPr lang="en-US" dirty="0"/>
              <a:t>Implement role-based access control (RBAC) to ensure users can only access the resources necessary for their roles, minimizing the risk of unauthorized access.</a:t>
            </a:r>
          </a:p>
          <a:p>
            <a:pPr marL="114300" indent="0">
              <a:buNone/>
            </a:pPr>
            <a:r>
              <a:rPr lang="en-US" b="1" dirty="0"/>
              <a:t>Accounting</a:t>
            </a:r>
            <a:r>
              <a:rPr lang="en-US" dirty="0"/>
              <a:t>:</a:t>
            </a:r>
          </a:p>
          <a:p>
            <a:pPr marL="742950" lvl="1" indent="-285750">
              <a:buFont typeface="Arial" panose="020B0604020202020204" pitchFamily="34" charset="0"/>
              <a:buChar char="•"/>
            </a:pPr>
            <a:r>
              <a:rPr lang="en-US" dirty="0"/>
              <a:t>Maintain detailed logs of user activities, including login attempts and data access events, to support auditing and incident response efforts.</a:t>
            </a:r>
          </a:p>
          <a:p>
            <a:pPr marL="114300" indent="0">
              <a:buNone/>
            </a:pPr>
            <a:r>
              <a:rPr lang="en-US" dirty="0"/>
              <a:t>The Triple-A framework—Authentication, Authorization, and Accounting—ensures that only authorized users have access to resources, and their actions are monitored and recorded for security and compliance purposes. This framework is critical for maintaining control over who accesses sensitive data and how that data is used.</a:t>
            </a:r>
          </a:p>
          <a:p>
            <a:pPr marL="0" lvl="0" indent="0" algn="l" rtl="0">
              <a:lnSpc>
                <a:spcPct val="90000"/>
              </a:lnSpc>
              <a:spcBef>
                <a:spcPts val="0"/>
              </a:spcBef>
              <a:spcAft>
                <a:spcPts val="0"/>
              </a:spcAft>
              <a:buClr>
                <a:schemeClr val="lt1"/>
              </a:buClr>
              <a:buSzPts val="2400"/>
              <a:buNone/>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06AFB0E0-DA19-87C5-A8D0-4170835BB6B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038"/>
    </mc:Choice>
    <mc:Fallback>
      <p:transition spd="slow" advTm="71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221325" y="368888"/>
            <a:ext cx="5943600" cy="6489112"/>
          </a:xfrm>
          <a:prstGeom prst="rect">
            <a:avLst/>
          </a:prstGeom>
          <a:noFill/>
          <a:ln>
            <a:noFill/>
          </a:ln>
        </p:spPr>
        <p:txBody>
          <a:bodyPr spcFirstLastPara="1" wrap="square" lIns="91425" tIns="45700" rIns="91425" bIns="45700" anchor="t" anchorCtr="0">
            <a:noAutofit/>
          </a:bodyPr>
          <a:lstStyle/>
          <a:p>
            <a:pPr marL="114300" indent="0">
              <a:buNone/>
            </a:pPr>
            <a:r>
              <a:rPr lang="en-US" b="1" dirty="0"/>
              <a:t>Test 1: Is the Smart Pointer Not Null?</a:t>
            </a:r>
          </a:p>
          <a:p>
            <a:pPr>
              <a:buFont typeface="Arial" panose="020B0604020202020204" pitchFamily="34" charset="0"/>
              <a:buChar char="•"/>
            </a:pPr>
            <a:r>
              <a:rPr lang="en-US" b="1" dirty="0"/>
              <a:t>Vulnerability Tested</a:t>
            </a:r>
            <a:r>
              <a:rPr lang="en-US" dirty="0"/>
              <a:t>: Ensuring that the smart pointer is correctly initialized and not null.</a:t>
            </a:r>
          </a:p>
          <a:p>
            <a:pPr>
              <a:buFont typeface="Arial" panose="020B0604020202020204" pitchFamily="34" charset="0"/>
              <a:buChar char="•"/>
            </a:pPr>
            <a:r>
              <a:rPr lang="en-US" b="1" dirty="0"/>
              <a:t>Test Case</a:t>
            </a:r>
            <a:r>
              <a:rPr lang="en-US" dirty="0"/>
              <a:t>:</a:t>
            </a:r>
          </a:p>
          <a:p>
            <a:pPr marL="742950" lvl="1" indent="-285750">
              <a:buFont typeface="Arial" panose="020B0604020202020204" pitchFamily="34" charset="0"/>
              <a:buChar char="•"/>
            </a:pPr>
            <a:r>
              <a:rPr lang="en-US" b="1" dirty="0"/>
              <a:t>Positive Test</a:t>
            </a:r>
            <a:r>
              <a:rPr lang="en-US" dirty="0"/>
              <a:t>: Check that the smart pointer is not null immediately after initialization.</a:t>
            </a:r>
          </a:p>
          <a:p>
            <a:pPr marL="742950" lvl="1" indent="-285750">
              <a:buFont typeface="Arial" panose="020B0604020202020204" pitchFamily="34" charset="0"/>
              <a:buChar char="•"/>
            </a:pPr>
            <a:r>
              <a:rPr lang="en-US" b="1" dirty="0"/>
              <a:t>Negative Test</a:t>
            </a:r>
            <a:r>
              <a:rPr lang="en-US" dirty="0"/>
              <a:t>: This might involve a scenario where the smart pointer could become null unintentionally and verifying that the test detects this condition.</a:t>
            </a:r>
          </a:p>
          <a:p>
            <a:pPr>
              <a:buFont typeface="Arial" panose="020B0604020202020204" pitchFamily="34" charset="0"/>
              <a:buChar char="•"/>
            </a:pPr>
            <a:r>
              <a:rPr lang="en-US" b="1" dirty="0"/>
              <a:t>Results</a:t>
            </a:r>
            <a:r>
              <a:rPr lang="en-US" dirty="0"/>
              <a:t>:</a:t>
            </a:r>
          </a:p>
          <a:p>
            <a:pPr marL="742950" lvl="1" indent="-285750">
              <a:buFont typeface="Arial" panose="020B0604020202020204" pitchFamily="34" charset="0"/>
              <a:buChar char="•"/>
            </a:pPr>
            <a:r>
              <a:rPr lang="en-US" b="1" dirty="0"/>
              <a:t>Expected</a:t>
            </a:r>
            <a:r>
              <a:rPr lang="en-US" dirty="0"/>
              <a:t>: The smart pointer should not be null. The test should pass if the smart pointer is valid.</a:t>
            </a:r>
          </a:p>
          <a:p>
            <a:pPr marL="742950" lvl="1" indent="-285750">
              <a:buFont typeface="Arial" panose="020B0604020202020204" pitchFamily="34" charset="0"/>
              <a:buChar char="•"/>
            </a:pPr>
            <a:r>
              <a:rPr lang="en-US" b="1" dirty="0"/>
              <a:t>Actual</a:t>
            </a:r>
            <a:r>
              <a:rPr lang="en-US" dirty="0"/>
              <a:t>: As shown in the image, the test passed with 0 </a:t>
            </a:r>
            <a:r>
              <a:rPr lang="en-US" dirty="0" err="1"/>
              <a:t>ms</a:t>
            </a:r>
            <a:r>
              <a:rPr lang="en-US" dirty="0"/>
              <a:t> execution time.</a:t>
            </a:r>
          </a:p>
          <a:p>
            <a:pPr marL="0" lvl="0" indent="0" algn="l" rtl="0">
              <a:lnSpc>
                <a:spcPct val="90000"/>
              </a:lnSpc>
              <a:spcBef>
                <a:spcPts val="1000"/>
              </a:spcBef>
              <a:spcAft>
                <a:spcPts val="0"/>
              </a:spcAft>
              <a:buSzPts val="1800"/>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10;&#10;Description automatically generated">
            <a:extLst>
              <a:ext uri="{FF2B5EF4-FFF2-40B4-BE49-F238E27FC236}">
                <a16:creationId xmlns:a16="http://schemas.microsoft.com/office/drawing/2014/main" id="{FD17D88B-25CD-F58A-2890-6D5BEEFE444E}"/>
              </a:ext>
            </a:extLst>
          </p:cNvPr>
          <p:cNvPicPr>
            <a:picLocks noChangeAspect="1"/>
          </p:cNvPicPr>
          <p:nvPr/>
        </p:nvPicPr>
        <p:blipFill>
          <a:blip r:embed="rId7"/>
          <a:stretch>
            <a:fillRect/>
          </a:stretch>
        </p:blipFill>
        <p:spPr>
          <a:xfrm>
            <a:off x="7453745" y="2299855"/>
            <a:ext cx="4516930" cy="4104401"/>
          </a:xfrm>
          <a:prstGeom prst="rect">
            <a:avLst/>
          </a:prstGeom>
        </p:spPr>
      </p:pic>
      <p:pic>
        <p:nvPicPr>
          <p:cNvPr id="4" name="Audio 3">
            <a:extLst>
              <a:ext uri="{FF2B5EF4-FFF2-40B4-BE49-F238E27FC236}">
                <a16:creationId xmlns:a16="http://schemas.microsoft.com/office/drawing/2014/main" id="{754ED8B4-5CAA-6416-E807-4399E477F41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907105542"/>
      </p:ext>
    </p:extLst>
  </p:cSld>
  <p:clrMapOvr>
    <a:masterClrMapping/>
  </p:clrMapOvr>
  <mc:AlternateContent xmlns:mc="http://schemas.openxmlformats.org/markup-compatibility/2006">
    <mc:Choice xmlns:p14="http://schemas.microsoft.com/office/powerpoint/2010/main" Requires="p14">
      <p:transition spd="slow" p14:dur="2000" advTm="27070"/>
    </mc:Choice>
    <mc:Fallback>
      <p:transition spd="slow" advTm="27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13855" y="49036"/>
            <a:ext cx="5341275" cy="6355220"/>
          </a:xfrm>
          <a:prstGeom prst="rect">
            <a:avLst/>
          </a:prstGeom>
          <a:noFill/>
          <a:ln>
            <a:noFill/>
          </a:ln>
        </p:spPr>
        <p:txBody>
          <a:bodyPr spcFirstLastPara="1" wrap="square" lIns="91425" tIns="45700" rIns="91425" bIns="45700" anchor="t" anchorCtr="0">
            <a:noAutofit/>
          </a:bodyPr>
          <a:lstStyle/>
          <a:p>
            <a:pPr marL="114300" indent="0">
              <a:buNone/>
            </a:pPr>
            <a:r>
              <a:rPr lang="en-US" b="1" dirty="0"/>
              <a:t>Test 2: Can the Collection Add a Single Element?</a:t>
            </a:r>
          </a:p>
          <a:p>
            <a:pPr>
              <a:buFont typeface="Arial" panose="020B0604020202020204" pitchFamily="34" charset="0"/>
              <a:buChar char="•"/>
            </a:pPr>
            <a:r>
              <a:rPr lang="en-US" b="1" dirty="0"/>
              <a:t>Vulnerability Tested</a:t>
            </a:r>
            <a:r>
              <a:rPr lang="en-US" dirty="0"/>
              <a:t>: Ensuring that elements can be added to the collection correctly.</a:t>
            </a:r>
          </a:p>
          <a:p>
            <a:pPr>
              <a:buFont typeface="Arial" panose="020B0604020202020204" pitchFamily="34" charset="0"/>
              <a:buChar char="•"/>
            </a:pPr>
            <a:r>
              <a:rPr lang="en-US" b="1" dirty="0"/>
              <a:t>Test Case</a:t>
            </a:r>
            <a:r>
              <a:rPr lang="en-US" dirty="0"/>
              <a:t>:</a:t>
            </a:r>
          </a:p>
          <a:p>
            <a:pPr marL="742950" lvl="1" indent="-285750">
              <a:buFont typeface="Arial" panose="020B0604020202020204" pitchFamily="34" charset="0"/>
              <a:buChar char="•"/>
            </a:pPr>
            <a:r>
              <a:rPr lang="en-US" b="1" dirty="0"/>
              <a:t>Positive Test</a:t>
            </a:r>
            <a:r>
              <a:rPr lang="en-US" dirty="0"/>
              <a:t>: Attempt to add one element to an empty collection.</a:t>
            </a:r>
          </a:p>
          <a:p>
            <a:pPr marL="742950" lvl="1" indent="-285750">
              <a:buFont typeface="Arial" panose="020B0604020202020204" pitchFamily="34" charset="0"/>
              <a:buChar char="•"/>
            </a:pPr>
            <a:r>
              <a:rPr lang="en-US" b="1" dirty="0"/>
              <a:t>Negative Test</a:t>
            </a:r>
            <a:r>
              <a:rPr lang="en-US" dirty="0"/>
              <a:t>: Attempt to add an element to a collection that is somehow in an invalid state (e.g., memory corruption).</a:t>
            </a:r>
          </a:p>
          <a:p>
            <a:pPr>
              <a:buFont typeface="Arial" panose="020B0604020202020204" pitchFamily="34" charset="0"/>
              <a:buChar char="•"/>
            </a:pPr>
            <a:r>
              <a:rPr lang="en-US" b="1" dirty="0"/>
              <a:t>Results</a:t>
            </a:r>
            <a:r>
              <a:rPr lang="en-US" dirty="0"/>
              <a:t>:</a:t>
            </a:r>
          </a:p>
          <a:p>
            <a:pPr marL="742950" lvl="1" indent="-285750">
              <a:buFont typeface="Arial" panose="020B0604020202020204" pitchFamily="34" charset="0"/>
              <a:buChar char="•"/>
            </a:pPr>
            <a:r>
              <a:rPr lang="en-US" b="1" dirty="0"/>
              <a:t>Expected</a:t>
            </a:r>
            <a:r>
              <a:rPr lang="en-US" dirty="0"/>
              <a:t>: The collection should have one element after the addition.</a:t>
            </a:r>
          </a:p>
          <a:p>
            <a:pPr marL="742950" lvl="1" indent="-285750">
              <a:buFont typeface="Arial" panose="020B0604020202020204" pitchFamily="34" charset="0"/>
              <a:buChar char="•"/>
            </a:pPr>
            <a:r>
              <a:rPr lang="en-US" b="1" dirty="0"/>
              <a:t>Actual</a:t>
            </a:r>
            <a:r>
              <a:rPr lang="en-US" dirty="0"/>
              <a:t>: The test passed, confirming that elements can be added correctly.</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10;&#10;Description automatically generated">
            <a:extLst>
              <a:ext uri="{FF2B5EF4-FFF2-40B4-BE49-F238E27FC236}">
                <a16:creationId xmlns:a16="http://schemas.microsoft.com/office/drawing/2014/main" id="{FD17D88B-25CD-F58A-2890-6D5BEEFE444E}"/>
              </a:ext>
            </a:extLst>
          </p:cNvPr>
          <p:cNvPicPr>
            <a:picLocks noChangeAspect="1"/>
          </p:cNvPicPr>
          <p:nvPr/>
        </p:nvPicPr>
        <p:blipFill>
          <a:blip r:embed="rId7"/>
          <a:stretch>
            <a:fillRect/>
          </a:stretch>
        </p:blipFill>
        <p:spPr>
          <a:xfrm>
            <a:off x="6027075" y="1745673"/>
            <a:ext cx="5943600" cy="4658583"/>
          </a:xfrm>
          <a:prstGeom prst="rect">
            <a:avLst/>
          </a:prstGeom>
        </p:spPr>
      </p:pic>
      <p:pic>
        <p:nvPicPr>
          <p:cNvPr id="4" name="Audio 3">
            <a:extLst>
              <a:ext uri="{FF2B5EF4-FFF2-40B4-BE49-F238E27FC236}">
                <a16:creationId xmlns:a16="http://schemas.microsoft.com/office/drawing/2014/main" id="{DC6B0E6C-E293-BE84-94D9-965C9A36DF9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670"/>
    </mc:Choice>
    <mc:Fallback>
      <p:transition spd="slow" advTm="16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256</TotalTime>
  <Words>2004</Words>
  <Application>Microsoft Macintosh PowerPoint</Application>
  <PresentationFormat>Widescreen</PresentationFormat>
  <Paragraphs>149</Paragraphs>
  <Slides>18</Slides>
  <Notes>18</Notes>
  <HiddenSlides>0</HiddenSlides>
  <MMClips>18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vt:lpstr>
      <vt:lpstr>Unit Testing</vt:lpstr>
      <vt:lpstr>Unit Testing</vt:lpstr>
      <vt:lpstr>AUTOMATION SUMMARY</vt:lpstr>
      <vt:lpstr>TOOLS</vt:lpstr>
      <vt:lpstr>RISKS AND BENEFITS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romain tomlinson</cp:lastModifiedBy>
  <cp:revision>23</cp:revision>
  <dcterms:created xsi:type="dcterms:W3CDTF">2020-08-19T17:59:24Z</dcterms:created>
  <dcterms:modified xsi:type="dcterms:W3CDTF">2024-08-16T02:45:14Z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